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FF9F"/>
    <a:srgbClr val="FF0066"/>
    <a:srgbClr val="FF0000"/>
    <a:srgbClr val="FF3399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205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19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928662" y="1383557"/>
            <a:ext cx="760035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 第</a:t>
            </a:r>
            <a:r>
              <a:rPr lang="en-US" altLang="zh-CN" sz="4800" dirty="0" smtClean="0">
                <a:latin typeface="Calibri" panose="020F0502020204030204" pitchFamily="34" charset="0"/>
              </a:rPr>
              <a:t>1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位置与方向（一）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214414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85786" y="2714620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lain" startAt="3"/>
            </a:pPr>
            <a:r>
              <a:rPr lang="zh-CN" altLang="en-US" sz="40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认识东北、西北、东南、西南                             </a:t>
            </a:r>
            <a:endParaRPr lang="en-US" altLang="zh-CN" sz="4000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pPr marL="742950" indent="-742950"/>
            <a:r>
              <a:rPr lang="en-US" altLang="zh-CN" sz="40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en-US" sz="40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四个方向</a:t>
            </a:r>
            <a:endParaRPr lang="zh-CN" altLang="en-US" sz="40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00034" y="928670"/>
            <a:ext cx="84621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  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看图说说小动物的家在森林俱乐部的什么方向。</a:t>
            </a:r>
            <a:endParaRPr lang="zh-CN" altLang="en-US" sz="3200" spc="-3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3" name="图片 22" descr="ff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3" y="1526573"/>
            <a:ext cx="5429270" cy="325974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285852" y="4857760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狮子家在森林俱乐部的西北面；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57290" y="5715016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小猫家在森林俱乐部的正北面；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81826" y="571480"/>
            <a:ext cx="84621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  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看图说说小动物的家在森林俱乐部的什么方向。</a:t>
            </a:r>
            <a:endParaRPr lang="zh-CN" altLang="en-US" sz="3200" spc="-3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3" name="图片 22" descr="ff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285860"/>
            <a:ext cx="5429270" cy="325974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428728" y="4572008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老虎家在森林俱乐部的东北面；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00166" y="5143512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小狗家在森林俱乐部的正西面；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604" y="5715016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猴子家在森林俱乐部的正东面；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81826" y="571480"/>
            <a:ext cx="84621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  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看图说说小动物的家在森林俱乐部的什么方向。</a:t>
            </a:r>
            <a:endParaRPr lang="zh-CN" altLang="en-US" sz="3200" spc="-3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3" name="图片 22" descr="ff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285860"/>
            <a:ext cx="5429270" cy="325974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428728" y="4572008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白兔家在森林俱乐部的西南面；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00166" y="5143512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麋鹿家在森林俱乐部的正南面；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604" y="5715016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松鼠家在森林俱乐部的东南面。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915399"/>
            <a:ext cx="857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说一说，十字路口四周的店铺分别在什么位置上 。  </a:t>
            </a:r>
            <a:endParaRPr lang="zh-CN" altLang="en-US" sz="3200" spc="-3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26"/>
          <p:cNvGrpSpPr/>
          <p:nvPr/>
        </p:nvGrpSpPr>
        <p:grpSpPr>
          <a:xfrm>
            <a:off x="1285852" y="1428736"/>
            <a:ext cx="6572296" cy="3143272"/>
            <a:chOff x="1214414" y="1000108"/>
            <a:chExt cx="7000924" cy="3429024"/>
          </a:xfrm>
        </p:grpSpPr>
        <p:pic>
          <p:nvPicPr>
            <p:cNvPr id="18" name="图片 17" descr="ml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4414" y="1000108"/>
              <a:ext cx="7000924" cy="3429024"/>
            </a:xfrm>
            <a:prstGeom prst="rect">
              <a:avLst/>
            </a:prstGeom>
          </p:spPr>
        </p:pic>
        <p:sp>
          <p:nvSpPr>
            <p:cNvPr id="19" name="圆角矩形标注 18"/>
            <p:cNvSpPr/>
            <p:nvPr/>
          </p:nvSpPr>
          <p:spPr>
            <a:xfrm>
              <a:off x="4643438" y="1928802"/>
              <a:ext cx="1714512" cy="357190"/>
            </a:xfrm>
            <a:prstGeom prst="wedgeRoundRectCallout">
              <a:avLst>
                <a:gd name="adj1" fmla="val 62975"/>
                <a:gd name="adj2" fmla="val 7875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附近有邮局吗？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0" name="圆角矩形标注 19"/>
            <p:cNvSpPr/>
            <p:nvPr/>
          </p:nvSpPr>
          <p:spPr>
            <a:xfrm>
              <a:off x="6357950" y="1643050"/>
              <a:ext cx="1785950" cy="500066"/>
            </a:xfrm>
            <a:prstGeom prst="wedgeRoundRectCallout">
              <a:avLst>
                <a:gd name="adj1" fmla="val 14557"/>
                <a:gd name="adj2" fmla="val 97330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前面十字路口的西南角就是。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928794" y="2928934"/>
              <a:ext cx="785818" cy="21431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邮局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428992" y="2786058"/>
              <a:ext cx="785818" cy="21431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商店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5143504" y="2928934"/>
              <a:ext cx="785818" cy="21431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书店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2000232" y="1357298"/>
              <a:ext cx="785818" cy="21431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报亭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857620" y="1428736"/>
              <a:ext cx="928694" cy="285752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冷饮店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5643570" y="1285860"/>
              <a:ext cx="928694" cy="285752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音像店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500166" y="4429132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报亭在十字路口的西北角；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00166" y="4929198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冷饮店在十字路口的东北角；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28728" y="5429264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商店在十字路口的东南角；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28728" y="5857892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邮局在十字路口的西南角。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910" y="415333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页练习二第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714356"/>
            <a:ext cx="857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看图填空。</a:t>
            </a:r>
            <a:endParaRPr lang="zh-CN" altLang="en-US" sz="3200" spc="-3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5048" y="3929066"/>
            <a:ext cx="856895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医院在清水小区的（    ）方，公园的（    ）方是幼儿园，幼儿园的（     ）方是图书城，中学在清水小区的（     ）方。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16"/>
          <p:cNvGrpSpPr/>
          <p:nvPr/>
        </p:nvGrpSpPr>
        <p:grpSpPr bwMode="auto">
          <a:xfrm>
            <a:off x="6072198" y="5980113"/>
            <a:ext cx="1684338" cy="877887"/>
            <a:chOff x="2699" y="3612"/>
            <a:chExt cx="1061" cy="553"/>
          </a:xfrm>
        </p:grpSpPr>
        <p:pic>
          <p:nvPicPr>
            <p:cNvPr id="2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214810" y="4071942"/>
            <a:ext cx="114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pic>
        <p:nvPicPr>
          <p:cNvPr id="11" name="图片 10" descr="mk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1071546"/>
            <a:ext cx="5553075" cy="2943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000992" y="4071942"/>
            <a:ext cx="114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8" y="4786322"/>
            <a:ext cx="114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东南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5572140"/>
            <a:ext cx="114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 东南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1472" y="1285860"/>
            <a:ext cx="8296000" cy="378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我们学会了正确辨认东、南、西、北、东北、东南、西北、西南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个不同的方向。</a:t>
            </a:r>
            <a:endParaRPr lang="zh-CN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1000100" y="2500306"/>
            <a:ext cx="69135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找一幅中国地图，指一指北京在你家乡的什么方向上。</a:t>
            </a:r>
          </a:p>
        </p:txBody>
      </p:sp>
      <p:sp>
        <p:nvSpPr>
          <p:cNvPr id="33" name="矩形 32"/>
          <p:cNvSpPr/>
          <p:nvPr/>
        </p:nvSpPr>
        <p:spPr>
          <a:xfrm>
            <a:off x="1428728" y="1571612"/>
            <a:ext cx="4775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页练习二第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3357554" y="500042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928662" y="857232"/>
            <a:ext cx="69135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完成下面的方位示意图。</a:t>
            </a:r>
          </a:p>
        </p:txBody>
      </p:sp>
      <p:grpSp>
        <p:nvGrpSpPr>
          <p:cNvPr id="2" name="组合 29"/>
          <p:cNvGrpSpPr/>
          <p:nvPr/>
        </p:nvGrpSpPr>
        <p:grpSpPr>
          <a:xfrm>
            <a:off x="1071538" y="1643050"/>
            <a:ext cx="5000660" cy="3000396"/>
            <a:chOff x="1071538" y="1643050"/>
            <a:chExt cx="5000660" cy="3000396"/>
          </a:xfrm>
        </p:grpSpPr>
        <p:grpSp>
          <p:nvGrpSpPr>
            <p:cNvPr id="3" name="组合 27"/>
            <p:cNvGrpSpPr/>
            <p:nvPr/>
          </p:nvGrpSpPr>
          <p:grpSpPr>
            <a:xfrm>
              <a:off x="2143108" y="2113700"/>
              <a:ext cx="3000396" cy="2117926"/>
              <a:chOff x="2571736" y="2214554"/>
              <a:chExt cx="3000396" cy="2571767"/>
            </a:xfrm>
          </p:grpSpPr>
          <p:sp>
            <p:nvSpPr>
              <p:cNvPr id="23" name="Line 14"/>
              <p:cNvSpPr>
                <a:spLocks noChangeShapeType="1"/>
              </p:cNvSpPr>
              <p:nvPr/>
            </p:nvSpPr>
            <p:spPr bwMode="auto">
              <a:xfrm flipV="1">
                <a:off x="2571736" y="3527415"/>
                <a:ext cx="2835228" cy="0"/>
              </a:xfrm>
              <a:prstGeom prst="line">
                <a:avLst/>
              </a:prstGeom>
              <a:noFill/>
              <a:ln w="63500">
                <a:solidFill>
                  <a:srgbClr val="3333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15"/>
              <p:cNvSpPr>
                <a:spLocks noChangeShapeType="1"/>
              </p:cNvSpPr>
              <p:nvPr/>
            </p:nvSpPr>
            <p:spPr bwMode="auto">
              <a:xfrm>
                <a:off x="3977522" y="2284403"/>
                <a:ext cx="0" cy="2447925"/>
              </a:xfrm>
              <a:prstGeom prst="line">
                <a:avLst/>
              </a:prstGeom>
              <a:noFill/>
              <a:ln w="63500">
                <a:solidFill>
                  <a:srgbClr val="3333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16"/>
              <p:cNvSpPr>
                <a:spLocks noChangeShapeType="1"/>
              </p:cNvSpPr>
              <p:nvPr/>
            </p:nvSpPr>
            <p:spPr bwMode="auto">
              <a:xfrm>
                <a:off x="2571736" y="2357430"/>
                <a:ext cx="2928958" cy="2428891"/>
              </a:xfrm>
              <a:prstGeom prst="line">
                <a:avLst/>
              </a:prstGeom>
              <a:noFill/>
              <a:ln w="63500">
                <a:solidFill>
                  <a:srgbClr val="3333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17"/>
              <p:cNvSpPr>
                <a:spLocks noChangeShapeType="1"/>
              </p:cNvSpPr>
              <p:nvPr/>
            </p:nvSpPr>
            <p:spPr bwMode="auto">
              <a:xfrm flipV="1">
                <a:off x="2571736" y="2214554"/>
                <a:ext cx="3000396" cy="2500330"/>
              </a:xfrm>
              <a:prstGeom prst="line">
                <a:avLst/>
              </a:prstGeom>
              <a:noFill/>
              <a:ln w="63500">
                <a:solidFill>
                  <a:srgbClr val="3333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3000364" y="1643050"/>
              <a:ext cx="1071570" cy="47065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北</a:t>
              </a:r>
              <a:endPara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00364" y="4171487"/>
              <a:ext cx="1071570" cy="47065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000628" y="2936030"/>
              <a:ext cx="1071570" cy="47065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71538" y="2936030"/>
              <a:ext cx="1071570" cy="47065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57752" y="1643050"/>
              <a:ext cx="1071570" cy="47065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929190" y="4172796"/>
              <a:ext cx="1071570" cy="47065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142976" y="1701881"/>
              <a:ext cx="1071570" cy="47065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42976" y="4172796"/>
              <a:ext cx="1071570" cy="47065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6429388" y="1643050"/>
            <a:ext cx="2428892" cy="11430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说一说哪两个方向是相对的。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00364" y="4143380"/>
            <a:ext cx="107157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00628" y="2928934"/>
            <a:ext cx="107157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71538" y="2928934"/>
            <a:ext cx="107157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857752" y="1643050"/>
            <a:ext cx="107157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东北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29190" y="4143380"/>
            <a:ext cx="107157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东南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42976" y="4143380"/>
            <a:ext cx="107157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西南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142976" y="1714488"/>
            <a:ext cx="107157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西北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14414" y="4929198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东与西相对，南与北相对；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42976" y="5643578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东北与西南相对，东南与西北相对。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45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1714480" y="357166"/>
            <a:ext cx="4775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页练习二第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90525" y="1000125"/>
            <a:ext cx="7967980" cy="107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全班活动：起立，请同学们面向太阳升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起的方向。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6105" y="2499995"/>
            <a:ext cx="82721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你们现在是面对什么方向站的？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6280" y="3500755"/>
            <a:ext cx="72847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你们背对的方向是哪里？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8965" y="4500880"/>
            <a:ext cx="66776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左手指的方向是哪里？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0085" y="5429250"/>
            <a:ext cx="66776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右手指的方向是哪里？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92885" y="2992755"/>
            <a:ext cx="607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东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92885" y="4064635"/>
            <a:ext cx="607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西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92885" y="4921250"/>
            <a:ext cx="607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92885" y="5916930"/>
            <a:ext cx="607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8236" y="928670"/>
            <a:ext cx="9380220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邮局在学校的（         ）面，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超市在学校的（      ） 面，书店在学校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的（      ）面，公园在学校的（     ）面。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9" name="图片 28" descr="jk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500306"/>
            <a:ext cx="7000924" cy="3357586"/>
          </a:xfrm>
          <a:prstGeom prst="rect">
            <a:avLst/>
          </a:prstGeom>
        </p:spPr>
      </p:pic>
      <p:sp>
        <p:nvSpPr>
          <p:cNvPr id="30" name="流程图: 过程 29"/>
          <p:cNvSpPr/>
          <p:nvPr/>
        </p:nvSpPr>
        <p:spPr>
          <a:xfrm>
            <a:off x="2071670" y="3071810"/>
            <a:ext cx="1214446" cy="500066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邮局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流程图: 过程 30"/>
          <p:cNvSpPr/>
          <p:nvPr/>
        </p:nvSpPr>
        <p:spPr>
          <a:xfrm>
            <a:off x="5643570" y="3429000"/>
            <a:ext cx="1214446" cy="500066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超市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流程图: 过程 31"/>
          <p:cNvSpPr/>
          <p:nvPr/>
        </p:nvSpPr>
        <p:spPr>
          <a:xfrm>
            <a:off x="3500430" y="4071942"/>
            <a:ext cx="1214446" cy="500066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学校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流程图: 过程 32"/>
          <p:cNvSpPr/>
          <p:nvPr/>
        </p:nvSpPr>
        <p:spPr>
          <a:xfrm>
            <a:off x="1214414" y="5143512"/>
            <a:ext cx="1285884" cy="500066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公园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流程图: 过程 33"/>
          <p:cNvSpPr/>
          <p:nvPr/>
        </p:nvSpPr>
        <p:spPr>
          <a:xfrm>
            <a:off x="5572132" y="5143512"/>
            <a:ext cx="1285884" cy="500066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书店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5272" y="314324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29322" y="928670"/>
            <a:ext cx="114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西北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00496" y="1428736"/>
            <a:ext cx="114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东北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28794" y="1857364"/>
            <a:ext cx="114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 东南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58016" y="1928802"/>
            <a:ext cx="114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  西南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85786" y="571480"/>
            <a:ext cx="72866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在图中用      标出下面四个同学的家，并写上他们的名字。 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00100" y="1714488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小亮家在学校的西北面，小花家在学  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校的东北面；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39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4" name="组合 35"/>
          <p:cNvGrpSpPr/>
          <p:nvPr/>
        </p:nvGrpSpPr>
        <p:grpSpPr>
          <a:xfrm>
            <a:off x="5071272" y="714356"/>
            <a:ext cx="930282" cy="287340"/>
            <a:chOff x="5071272" y="714356"/>
            <a:chExt cx="930282" cy="28734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5072066" y="714356"/>
              <a:ext cx="928694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072066" y="1000108"/>
              <a:ext cx="928694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4929190" y="857232"/>
              <a:ext cx="285752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5857884" y="857232"/>
              <a:ext cx="285752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/>
        </p:nvSpPr>
        <p:spPr>
          <a:xfrm>
            <a:off x="1142976" y="2714620"/>
            <a:ext cx="7358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小强家在学校的东南面，小丽家在学校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的西南面。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500430" y="4714884"/>
            <a:ext cx="1285884" cy="5000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学校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 rot="5400000" flipH="1" flipV="1">
            <a:off x="6608823" y="3892507"/>
            <a:ext cx="642942" cy="1679"/>
          </a:xfrm>
          <a:prstGeom prst="straightConnector1">
            <a:avLst/>
          </a:prstGeom>
          <a:ln w="2857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500166" y="3857628"/>
            <a:ext cx="1428760" cy="5000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小亮家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86644" y="3571876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北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571604" y="5500702"/>
            <a:ext cx="1500198" cy="5000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小丽家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143504" y="3857628"/>
            <a:ext cx="1500198" cy="5000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小花家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143504" y="5572140"/>
            <a:ext cx="1571636" cy="5000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小强家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build="allAtOnce" animBg="1"/>
      <p:bldP spid="46" grpId="0" animBg="1"/>
      <p:bldP spid="4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85786" y="1142984"/>
            <a:ext cx="7286676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（开放题）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站在学校操场上，看看东     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北、东南、西北、西南各有什么建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筑物。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857884" y="5786454"/>
            <a:ext cx="1943100" cy="525791"/>
            <a:chOff x="1474" y="3702"/>
            <a:chExt cx="952" cy="499"/>
          </a:xfrm>
        </p:grpSpPr>
        <p:sp>
          <p:nvSpPr>
            <p:cNvPr id="2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857224" y="1285860"/>
            <a:ext cx="635798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（操作题）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认真看中国地图，跟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同学说说你家乡的八个方向都有哪些城市，并画出平面图。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572132" y="5857892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57224" y="500042"/>
            <a:ext cx="278608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森林音乐会。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5929322" y="5786454"/>
            <a:ext cx="1684338" cy="876299"/>
            <a:chOff x="1772" y="3114"/>
            <a:chExt cx="1061" cy="552"/>
          </a:xfrm>
        </p:grpSpPr>
        <p:pic>
          <p:nvPicPr>
            <p:cNvPr id="1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13080" y="4124325"/>
            <a:ext cx="841756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百灵鸟在台上唱着动听的歌儿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小鸡在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面弹琴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小老鼠在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面吹号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小象在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面吹笛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兔妈妈带着孩子坐在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面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听得多入神呀！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" name="图片 16" descr="bn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1071546"/>
            <a:ext cx="5572164" cy="264320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715272" y="412431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71934" y="455294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西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60816" y="50587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东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60816" y="555878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000100" y="714356"/>
            <a:ext cx="678661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我们学习了哪些方位？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1785918" y="1428736"/>
            <a:ext cx="5000660" cy="2714644"/>
            <a:chOff x="1928794" y="1071546"/>
            <a:chExt cx="5000660" cy="2714644"/>
          </a:xfrm>
        </p:grpSpPr>
        <p:sp>
          <p:nvSpPr>
            <p:cNvPr id="9" name="矩形 8"/>
            <p:cNvSpPr/>
            <p:nvPr/>
          </p:nvSpPr>
          <p:spPr>
            <a:xfrm>
              <a:off x="1928794" y="1071546"/>
              <a:ext cx="5000660" cy="271464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714744" y="1071546"/>
              <a:ext cx="1357322" cy="50006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教学楼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928794" y="2071678"/>
              <a:ext cx="1428760" cy="50006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体育馆</a:t>
              </a: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5572132" y="2071678"/>
              <a:ext cx="1357322" cy="50006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图书馆</a:t>
              </a: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786182" y="3286124"/>
              <a:ext cx="1143008" cy="50006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大门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643306" y="1785926"/>
              <a:ext cx="1714512" cy="107157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dk1"/>
                  </a:solidFill>
                  <a:latin typeface="华文楷体" pitchFamily="2" charset="-122"/>
                  <a:ea typeface="华文楷体" pitchFamily="2" charset="-122"/>
                </a:rPr>
                <a:t>操场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41960" y="4429125"/>
            <a:ext cx="8702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教学楼在操场的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体育馆在操场的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面。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1960" y="5286375"/>
            <a:ext cx="8702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图书馆在操场的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大门在操场的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面。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6920" y="4429132"/>
            <a:ext cx="571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86644" y="4429132"/>
            <a:ext cx="571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西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56920" y="5286388"/>
            <a:ext cx="571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东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44719" y="5286388"/>
            <a:ext cx="571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928662" y="642918"/>
            <a:ext cx="7929618" cy="5000660"/>
            <a:chOff x="928662" y="642918"/>
            <a:chExt cx="7072362" cy="3810701"/>
          </a:xfrm>
        </p:grpSpPr>
        <p:pic>
          <p:nvPicPr>
            <p:cNvPr id="15" name="图片 14" descr="cvb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62" y="642918"/>
              <a:ext cx="7072362" cy="3810701"/>
            </a:xfrm>
            <a:prstGeom prst="rect">
              <a:avLst/>
            </a:prstGeom>
          </p:spPr>
        </p:pic>
        <p:sp>
          <p:nvSpPr>
            <p:cNvPr id="16" name="圆角矩形标注 15"/>
            <p:cNvSpPr/>
            <p:nvPr/>
          </p:nvSpPr>
          <p:spPr>
            <a:xfrm>
              <a:off x="4357686" y="1571612"/>
              <a:ext cx="2786082" cy="285752"/>
            </a:xfrm>
            <a:prstGeom prst="wedgeRoundRectCallout">
              <a:avLst>
                <a:gd name="adj1" fmla="val -40487"/>
                <a:gd name="adj2" fmla="val 104199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多功能厅在校园的东北角。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圆角矩形标注 16"/>
            <p:cNvSpPr/>
            <p:nvPr/>
          </p:nvSpPr>
          <p:spPr>
            <a:xfrm>
              <a:off x="4286248" y="3500438"/>
              <a:ext cx="2071702" cy="500066"/>
            </a:xfrm>
            <a:prstGeom prst="wedgeRoundRectCallout">
              <a:avLst>
                <a:gd name="adj1" fmla="val 57373"/>
                <a:gd name="adj2" fmla="val 52480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指南针可以帮助我</a:t>
              </a:r>
              <a:endParaRPr lang="en-US" altLang="zh-CN" sz="1800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们辨别方向。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785918" y="857232"/>
              <a:ext cx="785818" cy="28575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餐厅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5707285" y="915111"/>
              <a:ext cx="1285884" cy="28575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多功能厅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928794" y="2714620"/>
              <a:ext cx="928694" cy="214314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科技楼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5643570" y="3143248"/>
              <a:ext cx="928694" cy="28575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存车处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zz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714356"/>
            <a:ext cx="3571900" cy="32147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714356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指南针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3857628"/>
            <a:ext cx="72866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指南针是用来指示方向的。早在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多年前，我们的祖先就用磁石制作了指示方向的仪器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司南，后来又发明了罗盘。指南针是我国古代四大发明之一。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928662" y="642918"/>
            <a:ext cx="7286676" cy="3857652"/>
            <a:chOff x="928662" y="642918"/>
            <a:chExt cx="7072362" cy="3810701"/>
          </a:xfrm>
        </p:grpSpPr>
        <p:pic>
          <p:nvPicPr>
            <p:cNvPr id="15" name="图片 14" descr="cvb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62" y="642918"/>
              <a:ext cx="7072362" cy="3810701"/>
            </a:xfrm>
            <a:prstGeom prst="rect">
              <a:avLst/>
            </a:prstGeom>
          </p:spPr>
        </p:pic>
        <p:sp>
          <p:nvSpPr>
            <p:cNvPr id="16" name="圆角矩形标注 15"/>
            <p:cNvSpPr/>
            <p:nvPr/>
          </p:nvSpPr>
          <p:spPr>
            <a:xfrm>
              <a:off x="4357686" y="1571612"/>
              <a:ext cx="2786082" cy="285752"/>
            </a:xfrm>
            <a:prstGeom prst="wedgeRoundRectCallout">
              <a:avLst>
                <a:gd name="adj1" fmla="val -40487"/>
                <a:gd name="adj2" fmla="val 104199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多功能厅在校园的东北角。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圆角矩形标注 16"/>
            <p:cNvSpPr/>
            <p:nvPr/>
          </p:nvSpPr>
          <p:spPr>
            <a:xfrm>
              <a:off x="4286248" y="3500438"/>
              <a:ext cx="2071702" cy="500066"/>
            </a:xfrm>
            <a:prstGeom prst="wedgeRoundRectCallout">
              <a:avLst>
                <a:gd name="adj1" fmla="val 57373"/>
                <a:gd name="adj2" fmla="val 52480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指南针可以帮助我</a:t>
              </a:r>
              <a:endParaRPr lang="en-US" altLang="zh-CN" sz="1800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们辨别方向。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785918" y="857232"/>
              <a:ext cx="785818" cy="28575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餐厅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5707285" y="915111"/>
              <a:ext cx="1285884" cy="28575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多功能厅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928794" y="2714620"/>
              <a:ext cx="928694" cy="214314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科技楼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5643570" y="3143248"/>
              <a:ext cx="928694" cy="28575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存车处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7885113" y="1989138"/>
            <a:ext cx="684212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</a:t>
            </a: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4071934" y="4143380"/>
            <a:ext cx="684212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南</a:t>
            </a: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539750" y="1916113"/>
            <a:ext cx="684213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4214810" y="285728"/>
            <a:ext cx="684212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北</a:t>
            </a: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571472" y="571480"/>
            <a:ext cx="1357322" cy="710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西北</a:t>
            </a: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7596188" y="428604"/>
            <a:ext cx="1547812" cy="710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东北</a:t>
            </a:r>
          </a:p>
        </p:txBody>
      </p:sp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357158" y="3857628"/>
            <a:ext cx="1547813" cy="710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西南</a:t>
            </a:r>
          </a:p>
        </p:txBody>
      </p:sp>
      <p:sp>
        <p:nvSpPr>
          <p:cNvPr id="24" name="Text Box 26"/>
          <p:cNvSpPr txBox="1">
            <a:spLocks noChangeArrowheads="1"/>
          </p:cNvSpPr>
          <p:nvPr/>
        </p:nvSpPr>
        <p:spPr bwMode="auto">
          <a:xfrm>
            <a:off x="7596188" y="4071942"/>
            <a:ext cx="1547812" cy="710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东南</a:t>
            </a: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 flipH="1">
            <a:off x="4572000" y="1000108"/>
            <a:ext cx="71438" cy="3387722"/>
          </a:xfrm>
          <a:prstGeom prst="line">
            <a:avLst/>
          </a:prstGeom>
          <a:noFill/>
          <a:ln w="38100">
            <a:solidFill>
              <a:srgbClr val="9933FF"/>
            </a:solidFill>
            <a:round/>
            <a:headEnd type="triangle" w="med" len="med"/>
            <a:tailEnd type="triangle" w="med" len="med"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26" name="Line 23"/>
          <p:cNvSpPr>
            <a:spLocks noChangeShapeType="1"/>
          </p:cNvSpPr>
          <p:nvPr/>
        </p:nvSpPr>
        <p:spPr bwMode="auto">
          <a:xfrm>
            <a:off x="1500166" y="2500306"/>
            <a:ext cx="6192838" cy="0"/>
          </a:xfrm>
          <a:prstGeom prst="line">
            <a:avLst/>
          </a:prstGeom>
          <a:noFill/>
          <a:ln w="38100">
            <a:solidFill>
              <a:srgbClr val="9933FF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9" name="Rectangle 38"/>
          <p:cNvSpPr>
            <a:spLocks noChangeArrowheads="1"/>
          </p:cNvSpPr>
          <p:nvPr/>
        </p:nvSpPr>
        <p:spPr bwMode="auto">
          <a:xfrm>
            <a:off x="0" y="4857760"/>
            <a:ext cx="914400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餐厅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在校园的（     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）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角，存车处在校园的（   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）   角，科技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楼在校园的（   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）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角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00364" y="5000636"/>
            <a:ext cx="8572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西北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86710" y="5000636"/>
            <a:ext cx="8572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东南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14810" y="5643578"/>
            <a:ext cx="8572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西南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22" grpId="0" autoUpdateAnimBg="0"/>
      <p:bldP spid="23" grpId="0" autoUpdateAnimBg="0"/>
      <p:bldP spid="24" grpId="0" autoUpdateAnimBg="0"/>
      <p:bldP spid="25" grpId="0" animBg="1"/>
      <p:bldP spid="26" grpId="0" animBg="1"/>
      <p:bldP spid="29" grpId="0" bldLvl="0" animBg="1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357158" y="285728"/>
            <a:ext cx="8786842" cy="4681565"/>
            <a:chOff x="357158" y="285728"/>
            <a:chExt cx="8786842" cy="4681565"/>
          </a:xfrm>
        </p:grpSpPr>
        <p:grpSp>
          <p:nvGrpSpPr>
            <p:cNvPr id="3" name="组合 21"/>
            <p:cNvGrpSpPr/>
            <p:nvPr/>
          </p:nvGrpSpPr>
          <p:grpSpPr>
            <a:xfrm>
              <a:off x="928662" y="642918"/>
              <a:ext cx="7286676" cy="3857652"/>
              <a:chOff x="928662" y="642918"/>
              <a:chExt cx="7072362" cy="3810701"/>
            </a:xfrm>
          </p:grpSpPr>
          <p:pic>
            <p:nvPicPr>
              <p:cNvPr id="15" name="图片 14" descr="cvb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8662" y="642918"/>
                <a:ext cx="7072362" cy="3810701"/>
              </a:xfrm>
              <a:prstGeom prst="rect">
                <a:avLst/>
              </a:prstGeom>
            </p:spPr>
          </p:pic>
          <p:sp>
            <p:nvSpPr>
              <p:cNvPr id="16" name="圆角矩形标注 15"/>
              <p:cNvSpPr/>
              <p:nvPr/>
            </p:nvSpPr>
            <p:spPr>
              <a:xfrm>
                <a:off x="4357686" y="1571612"/>
                <a:ext cx="2786082" cy="285752"/>
              </a:xfrm>
              <a:prstGeom prst="wedgeRoundRectCallout">
                <a:avLst>
                  <a:gd name="adj1" fmla="val -40487"/>
                  <a:gd name="adj2" fmla="val 104199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latin typeface="华文楷体" pitchFamily="2" charset="-122"/>
                    <a:ea typeface="华文楷体" pitchFamily="2" charset="-122"/>
                  </a:rPr>
                  <a:t>多功能厅在校园的东北角。</a:t>
                </a:r>
                <a:endParaRPr lang="zh-CN" altLang="en-US" sz="1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7" name="圆角矩形标注 16"/>
              <p:cNvSpPr/>
              <p:nvPr/>
            </p:nvSpPr>
            <p:spPr>
              <a:xfrm>
                <a:off x="4286248" y="3500438"/>
                <a:ext cx="2071702" cy="500066"/>
              </a:xfrm>
              <a:prstGeom prst="wedgeRoundRectCallout">
                <a:avLst>
                  <a:gd name="adj1" fmla="val 57373"/>
                  <a:gd name="adj2" fmla="val 52480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latin typeface="华文楷体" pitchFamily="2" charset="-122"/>
                    <a:ea typeface="华文楷体" pitchFamily="2" charset="-122"/>
                  </a:rPr>
                  <a:t>指南针可以帮助我</a:t>
                </a:r>
                <a:endParaRPr lang="en-US" altLang="zh-CN" sz="1800" dirty="0" smtClean="0"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zh-CN" altLang="en-US" sz="1800" dirty="0" smtClean="0">
                    <a:latin typeface="华文楷体" pitchFamily="2" charset="-122"/>
                    <a:ea typeface="华文楷体" pitchFamily="2" charset="-122"/>
                  </a:rPr>
                  <a:t>们辨别方向。</a:t>
                </a:r>
                <a:endParaRPr lang="zh-CN" altLang="en-US" sz="1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1785918" y="857232"/>
                <a:ext cx="785818" cy="285752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latin typeface="华文楷体" pitchFamily="2" charset="-122"/>
                    <a:ea typeface="华文楷体" pitchFamily="2" charset="-122"/>
                  </a:rPr>
                  <a:t>餐厅</a:t>
                </a:r>
                <a:endParaRPr lang="zh-CN" altLang="en-US" sz="1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5707285" y="915111"/>
                <a:ext cx="1285884" cy="285752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latin typeface="华文楷体" pitchFamily="2" charset="-122"/>
                    <a:ea typeface="华文楷体" pitchFamily="2" charset="-122"/>
                  </a:rPr>
                  <a:t>多功能厅</a:t>
                </a:r>
                <a:endParaRPr lang="zh-CN" altLang="en-US" sz="1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1928794" y="2714620"/>
                <a:ext cx="928694" cy="214314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latin typeface="华文楷体" pitchFamily="2" charset="-122"/>
                    <a:ea typeface="华文楷体" pitchFamily="2" charset="-122"/>
                  </a:rPr>
                  <a:t>科技楼</a:t>
                </a:r>
                <a:endParaRPr lang="zh-CN" altLang="en-US" sz="1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5643570" y="3143248"/>
                <a:ext cx="928694" cy="285752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latin typeface="华文楷体" pitchFamily="2" charset="-122"/>
                    <a:ea typeface="华文楷体" pitchFamily="2" charset="-122"/>
                  </a:rPr>
                  <a:t>存车处</a:t>
                </a:r>
                <a:endParaRPr lang="zh-CN" altLang="en-US" sz="1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10" name="Text Box 18"/>
            <p:cNvSpPr txBox="1">
              <a:spLocks noChangeArrowheads="1"/>
            </p:cNvSpPr>
            <p:nvPr/>
          </p:nvSpPr>
          <p:spPr bwMode="auto">
            <a:xfrm>
              <a:off x="7885113" y="1989138"/>
              <a:ext cx="684212" cy="8239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dirty="0">
                  <a:solidFill>
                    <a:srgbClr val="CC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东</a:t>
              </a:r>
            </a:p>
          </p:txBody>
        </p:sp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>
              <a:off x="4071934" y="4143380"/>
              <a:ext cx="684212" cy="823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dirty="0">
                  <a:solidFill>
                    <a:srgbClr val="CC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南</a:t>
              </a:r>
            </a:p>
          </p:txBody>
        </p:sp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539750" y="1916113"/>
              <a:ext cx="684213" cy="8239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dirty="0">
                  <a:solidFill>
                    <a:srgbClr val="CC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西</a:t>
              </a:r>
            </a:p>
          </p:txBody>
        </p:sp>
        <p:sp>
          <p:nvSpPr>
            <p:cNvPr id="13" name="Text Box 21"/>
            <p:cNvSpPr txBox="1">
              <a:spLocks noChangeArrowheads="1"/>
            </p:cNvSpPr>
            <p:nvPr/>
          </p:nvSpPr>
          <p:spPr bwMode="auto">
            <a:xfrm>
              <a:off x="4214810" y="285728"/>
              <a:ext cx="684212" cy="823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dirty="0">
                  <a:solidFill>
                    <a:srgbClr val="CC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北</a:t>
              </a:r>
            </a:p>
          </p:txBody>
        </p:sp>
        <p:sp>
          <p:nvSpPr>
            <p:cNvPr id="14" name="Text Box 28"/>
            <p:cNvSpPr txBox="1">
              <a:spLocks noChangeArrowheads="1"/>
            </p:cNvSpPr>
            <p:nvPr/>
          </p:nvSpPr>
          <p:spPr bwMode="auto">
            <a:xfrm>
              <a:off x="500034" y="571480"/>
              <a:ext cx="1547812" cy="7100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66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西北</a:t>
              </a:r>
            </a:p>
          </p:txBody>
        </p:sp>
        <p:sp>
          <p:nvSpPr>
            <p:cNvPr id="22" name="Text Box 25"/>
            <p:cNvSpPr txBox="1">
              <a:spLocks noChangeArrowheads="1"/>
            </p:cNvSpPr>
            <p:nvPr/>
          </p:nvSpPr>
          <p:spPr bwMode="auto">
            <a:xfrm>
              <a:off x="7596188" y="428604"/>
              <a:ext cx="1547812" cy="7100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66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东北</a:t>
              </a:r>
            </a:p>
          </p:txBody>
        </p:sp>
        <p:sp>
          <p:nvSpPr>
            <p:cNvPr id="23" name="Text Box 27"/>
            <p:cNvSpPr txBox="1">
              <a:spLocks noChangeArrowheads="1"/>
            </p:cNvSpPr>
            <p:nvPr/>
          </p:nvSpPr>
          <p:spPr bwMode="auto">
            <a:xfrm>
              <a:off x="357158" y="3929066"/>
              <a:ext cx="1547813" cy="7100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66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西南</a:t>
              </a:r>
            </a:p>
          </p:txBody>
        </p:sp>
        <p:sp>
          <p:nvSpPr>
            <p:cNvPr id="24" name="Text Box 26"/>
            <p:cNvSpPr txBox="1">
              <a:spLocks noChangeArrowheads="1"/>
            </p:cNvSpPr>
            <p:nvPr/>
          </p:nvSpPr>
          <p:spPr bwMode="auto">
            <a:xfrm>
              <a:off x="7596188" y="4071942"/>
              <a:ext cx="1547812" cy="7100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66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东南</a:t>
              </a: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flipH="1">
              <a:off x="4572000" y="1000108"/>
              <a:ext cx="71438" cy="3387722"/>
            </a:xfrm>
            <a:prstGeom prst="line">
              <a:avLst/>
            </a:prstGeom>
            <a:noFill/>
            <a:ln w="38100">
              <a:solidFill>
                <a:srgbClr val="9933FF"/>
              </a:solidFill>
              <a:round/>
              <a:headEnd type="triangle" w="med" len="med"/>
              <a:tailEnd type="triangle" w="med" len="med"/>
            </a:ln>
          </p:spPr>
          <p:txBody>
            <a:bodyPr wrap="square">
              <a:spAutoFit/>
            </a:bodyPr>
            <a:lstStyle/>
            <a:p>
              <a:endParaRPr lang="zh-CN" altLang="en-US"/>
            </a:p>
          </p:txBody>
        </p:sp>
        <p:sp>
          <p:nvSpPr>
            <p:cNvPr id="26" name="Line 23"/>
            <p:cNvSpPr>
              <a:spLocks noChangeShapeType="1"/>
            </p:cNvSpPr>
            <p:nvPr/>
          </p:nvSpPr>
          <p:spPr bwMode="auto">
            <a:xfrm>
              <a:off x="1500166" y="2500306"/>
              <a:ext cx="6192838" cy="0"/>
            </a:xfrm>
            <a:prstGeom prst="line">
              <a:avLst/>
            </a:prstGeom>
            <a:noFill/>
            <a:ln w="38100">
              <a:solidFill>
                <a:srgbClr val="9933FF"/>
              </a:solidFill>
              <a:round/>
              <a:headEnd type="triangle" w="med" len="med"/>
              <a:tailEnd type="triangle" w="med" len="med"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4929198"/>
            <a:ext cx="9501222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餐厅在存车处的（        ）方向，科技楼在多功能厅的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 ）方向，多功能厅在科技楼的（     ）方向。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57554" y="5072074"/>
            <a:ext cx="8572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西北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2910" y="5715016"/>
            <a:ext cx="8572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西南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0826" y="5715016"/>
            <a:ext cx="8572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东北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285852" y="642918"/>
            <a:ext cx="73088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请你填出方向板中八个方向。</a:t>
            </a:r>
            <a:endParaRPr lang="en-US" altLang="zh-CN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31"/>
          <p:cNvGrpSpPr/>
          <p:nvPr/>
        </p:nvGrpSpPr>
        <p:grpSpPr>
          <a:xfrm>
            <a:off x="1500166" y="1500174"/>
            <a:ext cx="6388806" cy="3784625"/>
            <a:chOff x="1785918" y="1501763"/>
            <a:chExt cx="6388806" cy="3784625"/>
          </a:xfrm>
        </p:grpSpPr>
        <p:grpSp>
          <p:nvGrpSpPr>
            <p:cNvPr id="3" name="组合 20"/>
            <p:cNvGrpSpPr/>
            <p:nvPr/>
          </p:nvGrpSpPr>
          <p:grpSpPr>
            <a:xfrm>
              <a:off x="2857488" y="2285992"/>
              <a:ext cx="2835228" cy="2447925"/>
              <a:chOff x="3430194" y="2347901"/>
              <a:chExt cx="2835228" cy="2447925"/>
            </a:xfrm>
          </p:grpSpPr>
          <p:sp>
            <p:nvSpPr>
              <p:cNvPr id="17" name="Line 14"/>
              <p:cNvSpPr>
                <a:spLocks noChangeShapeType="1"/>
              </p:cNvSpPr>
              <p:nvPr/>
            </p:nvSpPr>
            <p:spPr bwMode="auto">
              <a:xfrm flipV="1">
                <a:off x="3430194" y="3590913"/>
                <a:ext cx="2835228" cy="0"/>
              </a:xfrm>
              <a:prstGeom prst="line">
                <a:avLst/>
              </a:prstGeom>
              <a:noFill/>
              <a:ln w="63500">
                <a:solidFill>
                  <a:srgbClr val="3333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Line 15"/>
              <p:cNvSpPr>
                <a:spLocks noChangeShapeType="1"/>
              </p:cNvSpPr>
              <p:nvPr/>
            </p:nvSpPr>
            <p:spPr bwMode="auto">
              <a:xfrm>
                <a:off x="4835980" y="2347901"/>
                <a:ext cx="0" cy="2447925"/>
              </a:xfrm>
              <a:prstGeom prst="line">
                <a:avLst/>
              </a:prstGeom>
              <a:noFill/>
              <a:ln w="63500">
                <a:solidFill>
                  <a:srgbClr val="3333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16"/>
              <p:cNvSpPr>
                <a:spLocks noChangeShapeType="1"/>
              </p:cNvSpPr>
              <p:nvPr/>
            </p:nvSpPr>
            <p:spPr bwMode="auto">
              <a:xfrm>
                <a:off x="3812054" y="2798751"/>
                <a:ext cx="2145852" cy="1655763"/>
              </a:xfrm>
              <a:prstGeom prst="line">
                <a:avLst/>
              </a:prstGeom>
              <a:noFill/>
              <a:ln w="63500">
                <a:solidFill>
                  <a:srgbClr val="3333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Line 17"/>
              <p:cNvSpPr>
                <a:spLocks noChangeShapeType="1"/>
              </p:cNvSpPr>
              <p:nvPr/>
            </p:nvSpPr>
            <p:spPr bwMode="auto">
              <a:xfrm flipV="1">
                <a:off x="3643306" y="2714620"/>
                <a:ext cx="2357454" cy="1785950"/>
              </a:xfrm>
              <a:prstGeom prst="line">
                <a:avLst/>
              </a:prstGeom>
              <a:noFill/>
              <a:ln w="63500">
                <a:solidFill>
                  <a:srgbClr val="3333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组合 21"/>
            <p:cNvGrpSpPr/>
            <p:nvPr/>
          </p:nvGrpSpPr>
          <p:grpSpPr>
            <a:xfrm>
              <a:off x="6929454" y="1501763"/>
              <a:ext cx="1245270" cy="863601"/>
              <a:chOff x="6929454" y="1501763"/>
              <a:chExt cx="1245270" cy="863601"/>
            </a:xfrm>
          </p:grpSpPr>
          <p:sp>
            <p:nvSpPr>
              <p:cNvPr id="8" name="Line 18"/>
              <p:cNvSpPr>
                <a:spLocks noChangeShapeType="1"/>
              </p:cNvSpPr>
              <p:nvPr/>
            </p:nvSpPr>
            <p:spPr bwMode="auto">
              <a:xfrm flipV="1">
                <a:off x="6929454" y="1501763"/>
                <a:ext cx="0" cy="647700"/>
              </a:xfrm>
              <a:prstGeom prst="line">
                <a:avLst/>
              </a:prstGeom>
              <a:noFill/>
              <a:ln w="63500">
                <a:solidFill>
                  <a:srgbClr val="333333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Text Box 19"/>
              <p:cNvSpPr txBox="1">
                <a:spLocks noChangeArrowheads="1"/>
              </p:cNvSpPr>
              <p:nvPr/>
            </p:nvSpPr>
            <p:spPr bwMode="auto">
              <a:xfrm>
                <a:off x="6929454" y="1785926"/>
                <a:ext cx="1245270" cy="5794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dirty="0">
                    <a:solidFill>
                      <a:srgbClr val="000000"/>
                    </a:solidFill>
                  </a:rPr>
                  <a:t>北</a:t>
                </a: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3714744" y="1644639"/>
              <a:ext cx="1071570" cy="5715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714744" y="4714884"/>
              <a:ext cx="1071570" cy="5715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715008" y="3214686"/>
              <a:ext cx="1071570" cy="5715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785918" y="3214686"/>
              <a:ext cx="1071570" cy="5715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29256" y="2285992"/>
              <a:ext cx="1071570" cy="5715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357818" y="4143380"/>
              <a:ext cx="1071570" cy="5715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143108" y="2285992"/>
              <a:ext cx="1071570" cy="5715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000232" y="4286256"/>
              <a:ext cx="1071570" cy="5715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 Box 16"/>
          <p:cNvSpPr txBox="1">
            <a:spLocks noChangeArrowheads="1"/>
          </p:cNvSpPr>
          <p:nvPr/>
        </p:nvSpPr>
        <p:spPr bwMode="auto">
          <a:xfrm>
            <a:off x="5429256" y="3214686"/>
            <a:ext cx="10795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东</a:t>
            </a:r>
            <a:endParaRPr lang="zh-CN" altLang="en-US" sz="32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8" name="Text Box 16"/>
          <p:cNvSpPr txBox="1">
            <a:spLocks noChangeArrowheads="1"/>
          </p:cNvSpPr>
          <p:nvPr/>
        </p:nvSpPr>
        <p:spPr bwMode="auto">
          <a:xfrm>
            <a:off x="3428992" y="1643050"/>
            <a:ext cx="10795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</a:rPr>
              <a:t>北</a:t>
            </a:r>
          </a:p>
        </p:txBody>
      </p:sp>
      <p:sp>
        <p:nvSpPr>
          <p:cNvPr id="69" name="Text Box 16"/>
          <p:cNvSpPr txBox="1">
            <a:spLocks noChangeArrowheads="1"/>
          </p:cNvSpPr>
          <p:nvPr/>
        </p:nvSpPr>
        <p:spPr bwMode="auto">
          <a:xfrm>
            <a:off x="3428992" y="4714884"/>
            <a:ext cx="10795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南</a:t>
            </a:r>
            <a:endParaRPr lang="zh-CN" altLang="en-US" sz="32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0" name="Text Box 16"/>
          <p:cNvSpPr txBox="1">
            <a:spLocks noChangeArrowheads="1"/>
          </p:cNvSpPr>
          <p:nvPr/>
        </p:nvSpPr>
        <p:spPr bwMode="auto">
          <a:xfrm>
            <a:off x="1500166" y="3214686"/>
            <a:ext cx="10795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西</a:t>
            </a:r>
            <a:endParaRPr lang="zh-CN" altLang="en-US" sz="32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1" name="Text Box 16"/>
          <p:cNvSpPr txBox="1">
            <a:spLocks noChangeArrowheads="1"/>
          </p:cNvSpPr>
          <p:nvPr/>
        </p:nvSpPr>
        <p:spPr bwMode="auto">
          <a:xfrm>
            <a:off x="5143504" y="2285992"/>
            <a:ext cx="10795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东北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2" name="Text Box 16"/>
          <p:cNvSpPr txBox="1">
            <a:spLocks noChangeArrowheads="1"/>
          </p:cNvSpPr>
          <p:nvPr/>
        </p:nvSpPr>
        <p:spPr bwMode="auto">
          <a:xfrm>
            <a:off x="5072066" y="4143380"/>
            <a:ext cx="10795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东南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3" name="Text Box 16"/>
          <p:cNvSpPr txBox="1">
            <a:spLocks noChangeArrowheads="1"/>
          </p:cNvSpPr>
          <p:nvPr/>
        </p:nvSpPr>
        <p:spPr bwMode="auto">
          <a:xfrm>
            <a:off x="1714480" y="4286256"/>
            <a:ext cx="10795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西南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4" name="Text Box 16"/>
          <p:cNvSpPr txBox="1">
            <a:spLocks noChangeArrowheads="1"/>
          </p:cNvSpPr>
          <p:nvPr/>
        </p:nvSpPr>
        <p:spPr bwMode="auto">
          <a:xfrm>
            <a:off x="1857356" y="2285992"/>
            <a:ext cx="10795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西北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76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15016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07220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1057</Words>
  <Application>WPS 演示</Application>
  <PresentationFormat>全屏显示(4:3)</PresentationFormat>
  <Paragraphs>206</Paragraphs>
  <Slides>24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人教版数学三年级下册第1单元</dc:title>
  <dc:creator>吉林梓翰教育图书有限公司</dc:creator>
  <cp:lastModifiedBy>lenovop</cp:lastModifiedBy>
  <cp:revision>698</cp:revision>
  <dcterms:created xsi:type="dcterms:W3CDTF">2015-11-21T07:20:00Z</dcterms:created>
  <dcterms:modified xsi:type="dcterms:W3CDTF">2021-11-01T03:11:22Z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